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8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22" r:id="rId12"/>
  </p:sldIdLst>
  <p:sldSz cx="24153813" cy="13716000"/>
  <p:notesSz cx="6858000" cy="9144000"/>
  <p:defaultTextStyle>
    <a:defPPr>
      <a:defRPr lang="es-ES"/>
    </a:defPPr>
    <a:lvl1pPr marL="0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868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736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604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472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339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207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075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0943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41" d="100"/>
          <a:sy n="41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227" y="2244726"/>
            <a:ext cx="18115360" cy="4775200"/>
          </a:xfrm>
        </p:spPr>
        <p:txBody>
          <a:bodyPr anchor="b"/>
          <a:lstStyle>
            <a:lvl1pPr algn="ctr">
              <a:defRPr sz="118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227" y="7204076"/>
            <a:ext cx="1811536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759" indent="0" algn="ctr">
              <a:buNone/>
              <a:defRPr sz="3962"/>
            </a:lvl2pPr>
            <a:lvl3pPr marL="1811518" indent="0" algn="ctr">
              <a:buNone/>
              <a:defRPr sz="3566"/>
            </a:lvl3pPr>
            <a:lvl4pPr marL="2717277" indent="0" algn="ctr">
              <a:buNone/>
              <a:defRPr sz="3170"/>
            </a:lvl4pPr>
            <a:lvl5pPr marL="3623036" indent="0" algn="ctr">
              <a:buNone/>
              <a:defRPr sz="3170"/>
            </a:lvl5pPr>
            <a:lvl6pPr marL="4528795" indent="0" algn="ctr">
              <a:buNone/>
              <a:defRPr sz="3170"/>
            </a:lvl6pPr>
            <a:lvl7pPr marL="5434554" indent="0" algn="ctr">
              <a:buNone/>
              <a:defRPr sz="3170"/>
            </a:lvl7pPr>
            <a:lvl8pPr marL="6340312" indent="0" algn="ctr">
              <a:buNone/>
              <a:defRPr sz="3170"/>
            </a:lvl8pPr>
            <a:lvl9pPr marL="7246071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79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9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994" y="3419477"/>
            <a:ext cx="20832664" cy="5705474"/>
          </a:xfrm>
        </p:spPr>
        <p:txBody>
          <a:bodyPr anchor="b"/>
          <a:lstStyle>
            <a:lvl1pPr>
              <a:defRPr sz="118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7994" y="9178927"/>
            <a:ext cx="20832664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759" indent="0">
              <a:buNone/>
              <a:defRPr sz="3962">
                <a:solidFill>
                  <a:schemeClr val="tx1">
                    <a:tint val="75000"/>
                  </a:schemeClr>
                </a:solidFill>
              </a:defRPr>
            </a:lvl2pPr>
            <a:lvl3pPr marL="1811518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277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036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8795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4554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31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07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6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574" y="3651250"/>
            <a:ext cx="10265371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7868" y="3651250"/>
            <a:ext cx="10265371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21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1" y="730251"/>
            <a:ext cx="20832664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22" y="3362326"/>
            <a:ext cx="10218194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759" indent="0">
              <a:buNone/>
              <a:defRPr sz="3962" b="1"/>
            </a:lvl2pPr>
            <a:lvl3pPr marL="1811518" indent="0">
              <a:buNone/>
              <a:defRPr sz="3566" b="1"/>
            </a:lvl3pPr>
            <a:lvl4pPr marL="2717277" indent="0">
              <a:buNone/>
              <a:defRPr sz="3170" b="1"/>
            </a:lvl4pPr>
            <a:lvl5pPr marL="3623036" indent="0">
              <a:buNone/>
              <a:defRPr sz="3170" b="1"/>
            </a:lvl5pPr>
            <a:lvl6pPr marL="4528795" indent="0">
              <a:buNone/>
              <a:defRPr sz="3170" b="1"/>
            </a:lvl6pPr>
            <a:lvl7pPr marL="5434554" indent="0">
              <a:buNone/>
              <a:defRPr sz="3170" b="1"/>
            </a:lvl7pPr>
            <a:lvl8pPr marL="6340312" indent="0">
              <a:buNone/>
              <a:defRPr sz="3170" b="1"/>
            </a:lvl8pPr>
            <a:lvl9pPr marL="7246071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722" y="5010150"/>
            <a:ext cx="10218194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7868" y="3362326"/>
            <a:ext cx="10268517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759" indent="0">
              <a:buNone/>
              <a:defRPr sz="3962" b="1"/>
            </a:lvl2pPr>
            <a:lvl3pPr marL="1811518" indent="0">
              <a:buNone/>
              <a:defRPr sz="3566" b="1"/>
            </a:lvl3pPr>
            <a:lvl4pPr marL="2717277" indent="0">
              <a:buNone/>
              <a:defRPr sz="3170" b="1"/>
            </a:lvl4pPr>
            <a:lvl5pPr marL="3623036" indent="0">
              <a:buNone/>
              <a:defRPr sz="3170" b="1"/>
            </a:lvl5pPr>
            <a:lvl6pPr marL="4528795" indent="0">
              <a:buNone/>
              <a:defRPr sz="3170" b="1"/>
            </a:lvl6pPr>
            <a:lvl7pPr marL="5434554" indent="0">
              <a:buNone/>
              <a:defRPr sz="3170" b="1"/>
            </a:lvl7pPr>
            <a:lvl8pPr marL="6340312" indent="0">
              <a:buNone/>
              <a:defRPr sz="3170" b="1"/>
            </a:lvl8pPr>
            <a:lvl9pPr marL="7246071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7868" y="5010150"/>
            <a:ext cx="10268517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716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14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40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2" y="914400"/>
            <a:ext cx="7790233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8516" y="1974851"/>
            <a:ext cx="12227868" cy="9747250"/>
          </a:xfrm>
        </p:spPr>
        <p:txBody>
          <a:bodyPr/>
          <a:lstStyle>
            <a:lvl1pPr>
              <a:defRPr sz="6340"/>
            </a:lvl1pPr>
            <a:lvl2pPr>
              <a:defRPr sz="5547"/>
            </a:lvl2pPr>
            <a:lvl3pPr>
              <a:defRPr sz="4755"/>
            </a:lvl3pPr>
            <a:lvl4pPr>
              <a:defRPr sz="3962"/>
            </a:lvl4pPr>
            <a:lvl5pPr>
              <a:defRPr sz="3962"/>
            </a:lvl5pPr>
            <a:lvl6pPr>
              <a:defRPr sz="3962"/>
            </a:lvl6pPr>
            <a:lvl7pPr>
              <a:defRPr sz="3962"/>
            </a:lvl7pPr>
            <a:lvl8pPr>
              <a:defRPr sz="3962"/>
            </a:lvl8pPr>
            <a:lvl9pPr>
              <a:defRPr sz="3962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722" y="4114800"/>
            <a:ext cx="7790233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759" indent="0">
              <a:buNone/>
              <a:defRPr sz="2774"/>
            </a:lvl2pPr>
            <a:lvl3pPr marL="1811518" indent="0">
              <a:buNone/>
              <a:defRPr sz="2377"/>
            </a:lvl3pPr>
            <a:lvl4pPr marL="2717277" indent="0">
              <a:buNone/>
              <a:defRPr sz="1981"/>
            </a:lvl4pPr>
            <a:lvl5pPr marL="3623036" indent="0">
              <a:buNone/>
              <a:defRPr sz="1981"/>
            </a:lvl5pPr>
            <a:lvl6pPr marL="4528795" indent="0">
              <a:buNone/>
              <a:defRPr sz="1981"/>
            </a:lvl6pPr>
            <a:lvl7pPr marL="5434554" indent="0">
              <a:buNone/>
              <a:defRPr sz="1981"/>
            </a:lvl7pPr>
            <a:lvl8pPr marL="6340312" indent="0">
              <a:buNone/>
              <a:defRPr sz="1981"/>
            </a:lvl8pPr>
            <a:lvl9pPr marL="7246071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82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2" y="914400"/>
            <a:ext cx="7790233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8516" y="1974851"/>
            <a:ext cx="12227868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759" indent="0">
              <a:buNone/>
              <a:defRPr sz="5547"/>
            </a:lvl2pPr>
            <a:lvl3pPr marL="1811518" indent="0">
              <a:buNone/>
              <a:defRPr sz="4755"/>
            </a:lvl3pPr>
            <a:lvl4pPr marL="2717277" indent="0">
              <a:buNone/>
              <a:defRPr sz="3962"/>
            </a:lvl4pPr>
            <a:lvl5pPr marL="3623036" indent="0">
              <a:buNone/>
              <a:defRPr sz="3962"/>
            </a:lvl5pPr>
            <a:lvl6pPr marL="4528795" indent="0">
              <a:buNone/>
              <a:defRPr sz="3962"/>
            </a:lvl6pPr>
            <a:lvl7pPr marL="5434554" indent="0">
              <a:buNone/>
              <a:defRPr sz="3962"/>
            </a:lvl7pPr>
            <a:lvl8pPr marL="6340312" indent="0">
              <a:buNone/>
              <a:defRPr sz="3962"/>
            </a:lvl8pPr>
            <a:lvl9pPr marL="7246071" indent="0">
              <a:buNone/>
              <a:defRPr sz="396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722" y="4114800"/>
            <a:ext cx="7790233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759" indent="0">
              <a:buNone/>
              <a:defRPr sz="2774"/>
            </a:lvl2pPr>
            <a:lvl3pPr marL="1811518" indent="0">
              <a:buNone/>
              <a:defRPr sz="2377"/>
            </a:lvl3pPr>
            <a:lvl4pPr marL="2717277" indent="0">
              <a:buNone/>
              <a:defRPr sz="1981"/>
            </a:lvl4pPr>
            <a:lvl5pPr marL="3623036" indent="0">
              <a:buNone/>
              <a:defRPr sz="1981"/>
            </a:lvl5pPr>
            <a:lvl6pPr marL="4528795" indent="0">
              <a:buNone/>
              <a:defRPr sz="1981"/>
            </a:lvl6pPr>
            <a:lvl7pPr marL="5434554" indent="0">
              <a:buNone/>
              <a:defRPr sz="1981"/>
            </a:lvl7pPr>
            <a:lvl8pPr marL="6340312" indent="0">
              <a:buNone/>
              <a:defRPr sz="1981"/>
            </a:lvl8pPr>
            <a:lvl9pPr marL="7246071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08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0162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5072" y="730250"/>
            <a:ext cx="5208166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575" y="730250"/>
            <a:ext cx="15322575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595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08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575" y="730251"/>
            <a:ext cx="20832664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75" y="3651250"/>
            <a:ext cx="20832664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575" y="12712701"/>
            <a:ext cx="543460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0951" y="12712701"/>
            <a:ext cx="815191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8630" y="12712701"/>
            <a:ext cx="543460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260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518" rtl="0" eaLnBrk="1" latinLnBrk="0" hangingPunct="1">
        <a:lnSpc>
          <a:spcPct val="90000"/>
        </a:lnSpc>
        <a:spcBef>
          <a:spcPct val="0"/>
        </a:spcBef>
        <a:buNone/>
        <a:defRPr sz="87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879" indent="-452879" algn="l" defTabSz="1811518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7" kern="1200">
          <a:solidFill>
            <a:schemeClr val="tx1"/>
          </a:solidFill>
          <a:latin typeface="+mn-lt"/>
          <a:ea typeface="+mn-ea"/>
          <a:cs typeface="+mn-cs"/>
        </a:defRPr>
      </a:lvl1pPr>
      <a:lvl2pPr marL="1358638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397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2" kern="1200">
          <a:solidFill>
            <a:schemeClr val="tx1"/>
          </a:solidFill>
          <a:latin typeface="+mn-lt"/>
          <a:ea typeface="+mn-ea"/>
          <a:cs typeface="+mn-cs"/>
        </a:defRPr>
      </a:lvl3pPr>
      <a:lvl4pPr marL="3170156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5915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1674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7433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192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8951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759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518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277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036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8795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4554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312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071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92370" y="263749"/>
            <a:ext cx="23000677" cy="1295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23 Pruebas </a:t>
            </a:r>
            <a:r>
              <a:rPr lang="es-ES" sz="5400" b="1" dirty="0">
                <a:solidFill>
                  <a:srgbClr val="0070C0"/>
                </a:solidFill>
              </a:rPr>
              <a:t>de  subestaciones  y  Programación </a:t>
            </a:r>
            <a:r>
              <a:rPr lang="es-ES" sz="5400" b="1" dirty="0" smtClean="0">
                <a:solidFill>
                  <a:srgbClr val="0070C0"/>
                </a:solidFill>
              </a:rPr>
              <a:t>de </a:t>
            </a:r>
            <a:r>
              <a:rPr lang="es-ES" sz="5400" b="1" dirty="0">
                <a:solidFill>
                  <a:srgbClr val="0070C0"/>
                </a:solidFill>
              </a:rPr>
              <a:t>tiempos de puesta en servicio y gestión </a:t>
            </a:r>
            <a:r>
              <a:rPr lang="es-ES" sz="5400" b="1" dirty="0" smtClean="0">
                <a:solidFill>
                  <a:srgbClr val="0070C0"/>
                </a:solidFill>
              </a:rPr>
              <a:t>de recursos</a:t>
            </a:r>
            <a:endParaRPr lang="es-ES" sz="5400" b="1" dirty="0">
              <a:solidFill>
                <a:srgbClr val="0070C0"/>
              </a:solidFill>
            </a:endParaRPr>
          </a:p>
          <a:p>
            <a:pPr algn="just"/>
            <a:r>
              <a:rPr lang="es-ES" sz="2800" b="1" dirty="0"/>
              <a:t>23.1 INTRODUCCIÓN</a:t>
            </a:r>
          </a:p>
          <a:p>
            <a:pPr algn="just"/>
            <a:r>
              <a:rPr lang="es-ES" sz="2800" dirty="0"/>
              <a:t>Para completar el trabajo de puesta en servicio de la </a:t>
            </a:r>
            <a:r>
              <a:rPr lang="es-ES" sz="2800" dirty="0" smtClean="0"/>
              <a:t>subestación </a:t>
            </a:r>
            <a:r>
              <a:rPr lang="es-ES" sz="2800" dirty="0"/>
              <a:t>de manera eficiente y efectiva, se debe </a:t>
            </a:r>
            <a:r>
              <a:rPr lang="es-ES" sz="2800" dirty="0" smtClean="0"/>
              <a:t>administrar </a:t>
            </a:r>
            <a:r>
              <a:rPr lang="es-ES" sz="2800" dirty="0"/>
              <a:t>las actividades involucradas en estas pruebas y </a:t>
            </a:r>
            <a:r>
              <a:rPr lang="es-ES" sz="2800" dirty="0" smtClean="0"/>
              <a:t>administrar </a:t>
            </a:r>
            <a:r>
              <a:rPr lang="es-ES" sz="2800" dirty="0"/>
              <a:t>los recursos para hacer coincidir cada actividad </a:t>
            </a:r>
            <a:r>
              <a:rPr lang="es-ES" sz="2800" dirty="0" smtClean="0"/>
              <a:t>con </a:t>
            </a:r>
            <a:r>
              <a:rPr lang="es-ES" sz="2800" dirty="0"/>
              <a:t>el  número  correcto  de personas  con las habilidades </a:t>
            </a:r>
            <a:r>
              <a:rPr lang="es-ES" sz="2800" dirty="0" smtClean="0"/>
              <a:t>adecuadas </a:t>
            </a:r>
            <a:r>
              <a:rPr lang="es-ES" sz="2800" dirty="0"/>
              <a:t>y también administrar el tiempo para hacer estas </a:t>
            </a:r>
            <a:r>
              <a:rPr lang="es-ES" sz="2800" dirty="0" smtClean="0"/>
              <a:t>actividades </a:t>
            </a:r>
            <a:r>
              <a:rPr lang="es-ES" sz="2800" dirty="0"/>
              <a:t>de manera inteligente, como un mayor tiempo </a:t>
            </a:r>
            <a:r>
              <a:rPr lang="es-ES" sz="2800" dirty="0" smtClean="0"/>
              <a:t>invertido </a:t>
            </a:r>
            <a:r>
              <a:rPr lang="es-ES" sz="2800" dirty="0"/>
              <a:t>conduce inevitablemente a un aumento de los </a:t>
            </a:r>
            <a:r>
              <a:rPr lang="es-ES" sz="2800" dirty="0" smtClean="0"/>
              <a:t>costos.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23.2        </a:t>
            </a:r>
            <a:r>
              <a:rPr lang="es-ES" sz="2800" b="1" dirty="0"/>
              <a:t>EJEMPLO      PRÁCTICO </a:t>
            </a:r>
            <a:r>
              <a:rPr lang="es-ES" sz="2800" b="1" dirty="0" smtClean="0"/>
              <a:t>DE SUBESTACIONES EJECUTADAS</a:t>
            </a:r>
            <a:endParaRPr lang="es-ES" sz="2800" b="1" dirty="0"/>
          </a:p>
          <a:p>
            <a:pPr algn="just"/>
            <a:r>
              <a:rPr lang="es-ES" sz="2800" b="1" dirty="0"/>
              <a:t>23.2.1  Subestación del sistema con aislación de gas </a:t>
            </a:r>
            <a:endParaRPr lang="es-ES" sz="2800" b="1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La subestación tiene los siguientes datos:</a:t>
            </a:r>
          </a:p>
          <a:p>
            <a:pPr algn="just"/>
            <a:r>
              <a:rPr lang="es-ES" sz="2800" dirty="0"/>
              <a:t>Subestación 500/220 </a:t>
            </a:r>
            <a:r>
              <a:rPr lang="es-ES" sz="2800" dirty="0" err="1"/>
              <a:t>kV</a:t>
            </a:r>
            <a:endParaRPr lang="es-ES" sz="2800" dirty="0"/>
          </a:p>
          <a:p>
            <a:pPr algn="just"/>
            <a:r>
              <a:rPr lang="es-ES" sz="2800" dirty="0"/>
              <a:t>3 bahías: alimentadores de 500 </a:t>
            </a:r>
            <a:r>
              <a:rPr lang="es-ES" sz="2800" dirty="0" err="1"/>
              <a:t>kV</a:t>
            </a:r>
            <a:r>
              <a:rPr lang="es-ES" sz="2800" dirty="0"/>
              <a:t>  12 alimentadores de </a:t>
            </a:r>
            <a:r>
              <a:rPr lang="es-ES" sz="2800" dirty="0" smtClean="0"/>
              <a:t>repuesto </a:t>
            </a:r>
            <a:r>
              <a:rPr lang="es-ES" sz="2800" dirty="0"/>
              <a:t>12 bahías: alimentadores de 220 </a:t>
            </a:r>
            <a:r>
              <a:rPr lang="es-ES" sz="2800" dirty="0" err="1"/>
              <a:t>kV</a:t>
            </a:r>
            <a:r>
              <a:rPr lang="es-ES" sz="2800" dirty="0"/>
              <a:t> 12 </a:t>
            </a:r>
            <a:r>
              <a:rPr lang="es-ES" sz="2800" dirty="0" smtClean="0"/>
              <a:t>alimentadores </a:t>
            </a:r>
            <a:r>
              <a:rPr lang="es-ES" sz="2800" dirty="0"/>
              <a:t>de repuesto</a:t>
            </a:r>
          </a:p>
          <a:p>
            <a:pPr algn="just"/>
            <a:r>
              <a:rPr lang="es-ES" sz="2800" dirty="0"/>
              <a:t>3 bahías — transformadores  500/220 </a:t>
            </a:r>
            <a:r>
              <a:rPr lang="es-ES" sz="2800" dirty="0" err="1"/>
              <a:t>kV</a:t>
            </a:r>
            <a:r>
              <a:rPr lang="es-ES" sz="2800" dirty="0"/>
              <a:t> y </a:t>
            </a:r>
          </a:p>
          <a:p>
            <a:pPr algn="just"/>
            <a:r>
              <a:rPr lang="es-ES" sz="2800" dirty="0"/>
              <a:t>3 transformadores 220/11 </a:t>
            </a:r>
            <a:r>
              <a:rPr lang="es-ES" sz="2800" dirty="0" err="1"/>
              <a:t>kV</a:t>
            </a:r>
            <a:endParaRPr lang="es-ES" sz="2800" dirty="0"/>
          </a:p>
          <a:p>
            <a:pPr algn="just"/>
            <a:r>
              <a:rPr lang="es-ES" sz="2800" dirty="0"/>
              <a:t>20 alimentadores — 11 </a:t>
            </a:r>
            <a:r>
              <a:rPr lang="es-ES" sz="2800" dirty="0" err="1"/>
              <a:t>kV</a:t>
            </a:r>
            <a:r>
              <a:rPr lang="es-ES" sz="2800" dirty="0"/>
              <a:t> alimentadores</a:t>
            </a:r>
          </a:p>
          <a:p>
            <a:pPr algn="just"/>
            <a:r>
              <a:rPr lang="es-ES" sz="2800" dirty="0"/>
              <a:t>Ver el siguiente cronograma para conocer las actividades, la </a:t>
            </a:r>
            <a:r>
              <a:rPr lang="es-ES" sz="2800" dirty="0" smtClean="0"/>
              <a:t>mano </a:t>
            </a:r>
            <a:r>
              <a:rPr lang="es-ES" sz="2800" dirty="0"/>
              <a:t>de obra requerida y el tiempo requerido para su </a:t>
            </a:r>
            <a:r>
              <a:rPr lang="es-ES" sz="2800" dirty="0" smtClean="0"/>
              <a:t>finalización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A=no. de bahías de alimentación, </a:t>
            </a:r>
          </a:p>
          <a:p>
            <a:pPr algn="just"/>
            <a:r>
              <a:rPr lang="es-ES" sz="2800" dirty="0"/>
              <a:t>B=no. de bahías de transformadores </a:t>
            </a:r>
          </a:p>
          <a:p>
            <a:pPr algn="just"/>
            <a:r>
              <a:rPr lang="es-ES" sz="2800" dirty="0"/>
              <a:t>C=no. de alimentadores de 11 </a:t>
            </a:r>
            <a:r>
              <a:rPr lang="es-ES" sz="2800" dirty="0" err="1"/>
              <a:t>kV</a:t>
            </a:r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Tener en cuenta que algunas actividades se </a:t>
            </a:r>
            <a:r>
              <a:rPr lang="es-ES" sz="2800" dirty="0" smtClean="0"/>
              <a:t>pueden realizar en paralelo </a:t>
            </a:r>
            <a:r>
              <a:rPr lang="es-ES" sz="2800" dirty="0"/>
              <a:t>(</a:t>
            </a:r>
            <a:r>
              <a:rPr lang="es-ES" sz="2800" dirty="0" smtClean="0"/>
              <a:t>Tabla 23.1),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Para  una  subestación  en  este  ejemplo (la  Tabla  23.2</a:t>
            </a:r>
            <a:r>
              <a:rPr lang="es-ES" sz="2800" dirty="0" smtClean="0"/>
              <a:t>), donde </a:t>
            </a:r>
            <a:r>
              <a:rPr lang="es-ES" sz="2800" dirty="0"/>
              <a:t>A, B, C, D, F, G, P, N, K y M son los 10 ingenieros </a:t>
            </a:r>
            <a:r>
              <a:rPr lang="es-ES" sz="2800" dirty="0" smtClean="0"/>
              <a:t>diferentes </a:t>
            </a:r>
            <a:r>
              <a:rPr lang="es-ES" sz="2800" dirty="0"/>
              <a:t>asignados para hacer este trabajo.</a:t>
            </a:r>
          </a:p>
          <a:p>
            <a:pPr algn="just"/>
            <a:r>
              <a:rPr lang="es-ES" sz="2800" dirty="0"/>
              <a:t>Total de meses requeridos = 6 </a:t>
            </a:r>
            <a:r>
              <a:rPr lang="es-ES" sz="2800" dirty="0" smtClean="0"/>
              <a:t>meses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175" y="10386279"/>
            <a:ext cx="3343275" cy="121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4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85" y="1101969"/>
            <a:ext cx="20234029" cy="1158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8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368" y="1078523"/>
            <a:ext cx="20257477" cy="1153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4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030" y="1078523"/>
            <a:ext cx="20187139" cy="115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39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23" y="1055077"/>
            <a:ext cx="20234031" cy="115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40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85" y="1101969"/>
            <a:ext cx="20210584" cy="1160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2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22" y="1101969"/>
            <a:ext cx="20210585" cy="116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6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77" y="1008185"/>
            <a:ext cx="20257477" cy="1162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6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39" y="1008185"/>
            <a:ext cx="20234030" cy="1153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49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262" y="1055077"/>
            <a:ext cx="20069907" cy="711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5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92370" y="263749"/>
            <a:ext cx="230006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Se </a:t>
            </a:r>
            <a:r>
              <a:rPr lang="es-ES" sz="2800" dirty="0"/>
              <a:t>requieren diez ingenieros, quince técnicos y quince </a:t>
            </a:r>
            <a:r>
              <a:rPr lang="es-ES" sz="2800" dirty="0" smtClean="0"/>
              <a:t>trabajadores </a:t>
            </a:r>
            <a:r>
              <a:rPr lang="es-ES" sz="2800" dirty="0"/>
              <a:t>para poner en servicio esta subestación de </a:t>
            </a:r>
            <a:r>
              <a:rPr lang="es-ES" sz="2800" dirty="0" smtClean="0"/>
              <a:t>sistema </a:t>
            </a:r>
            <a:r>
              <a:rPr lang="es-ES" sz="2800" dirty="0"/>
              <a:t>aislado en gas (GIS) de 500/220/11 </a:t>
            </a:r>
            <a:r>
              <a:rPr lang="es-ES" sz="2800" dirty="0" err="1"/>
              <a:t>kV</a:t>
            </a:r>
            <a:r>
              <a:rPr lang="es-ES" sz="2800" dirty="0"/>
              <a:t> con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5 </a:t>
            </a:r>
            <a:r>
              <a:rPr lang="es-ES" sz="2800" b="1" dirty="0"/>
              <a:t>(bahías de 500 </a:t>
            </a:r>
            <a:r>
              <a:rPr lang="es-ES" sz="2800" b="1" dirty="0" err="1"/>
              <a:t>kV</a:t>
            </a:r>
            <a:r>
              <a:rPr lang="es-ES" sz="2800" b="1" dirty="0"/>
              <a:t>)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3 </a:t>
            </a:r>
            <a:r>
              <a:rPr lang="es-ES" sz="2800" b="1" dirty="0"/>
              <a:t>(transformadores 500/220 </a:t>
            </a:r>
            <a:r>
              <a:rPr lang="es-ES" sz="2800" b="1" dirty="0" err="1"/>
              <a:t>kV</a:t>
            </a:r>
            <a:r>
              <a:rPr lang="es-ES" sz="2800" b="1" dirty="0"/>
              <a:t>)4 (bahías 220 </a:t>
            </a:r>
            <a:r>
              <a:rPr lang="es-ES" sz="2800" b="1" dirty="0" err="1"/>
              <a:t>kV</a:t>
            </a:r>
            <a:r>
              <a:rPr lang="es-ES" sz="2800" b="1" dirty="0"/>
              <a:t>)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3 </a:t>
            </a:r>
            <a:r>
              <a:rPr lang="es-ES" sz="2800" b="1" dirty="0"/>
              <a:t>(transformadores 220/11 </a:t>
            </a:r>
            <a:r>
              <a:rPr lang="es-ES" sz="2800" b="1" dirty="0" err="1"/>
              <a:t>kV</a:t>
            </a:r>
            <a:r>
              <a:rPr lang="es-ES" sz="2800" b="1" dirty="0"/>
              <a:t>)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20 </a:t>
            </a:r>
            <a:r>
              <a:rPr lang="es-ES" sz="2800" b="1" dirty="0"/>
              <a:t>(alimentadores de 11 </a:t>
            </a:r>
            <a:r>
              <a:rPr lang="es-ES" sz="2800" b="1" dirty="0" err="1"/>
              <a:t>kV</a:t>
            </a:r>
            <a:r>
              <a:rPr lang="es-ES" sz="2800" b="1" dirty="0" smtClean="0"/>
              <a:t>)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endParaRPr lang="es-ES" sz="2800" b="1" dirty="0"/>
          </a:p>
          <a:p>
            <a:pPr algn="just"/>
            <a:r>
              <a:rPr lang="es-ES" sz="2800" dirty="0"/>
              <a:t>Los datos anteriores son muy complicados y deben </a:t>
            </a:r>
            <a:r>
              <a:rPr lang="es-ES" sz="2800" dirty="0" smtClean="0"/>
              <a:t>administrarse </a:t>
            </a:r>
            <a:r>
              <a:rPr lang="es-ES" sz="2800" dirty="0"/>
              <a:t>con  cuidado en  lo que respecta a los  recursos </a:t>
            </a:r>
            <a:r>
              <a:rPr lang="es-ES" sz="2800" dirty="0" smtClean="0"/>
              <a:t>y </a:t>
            </a:r>
            <a:r>
              <a:rPr lang="es-ES" sz="2800" dirty="0"/>
              <a:t>las actividades paralelas, y la coordinación con otras partes </a:t>
            </a:r>
            <a:r>
              <a:rPr lang="es-ES" sz="2800" dirty="0" smtClean="0"/>
              <a:t>del </a:t>
            </a:r>
            <a:r>
              <a:rPr lang="es-ES" sz="2800" dirty="0"/>
              <a:t>proyecto, </a:t>
            </a:r>
            <a:r>
              <a:rPr lang="es-ES" sz="2800" dirty="0" smtClean="0"/>
              <a:t>como</a:t>
            </a:r>
          </a:p>
          <a:p>
            <a:pPr algn="just"/>
            <a:endParaRPr lang="es-ES" sz="2800" dirty="0"/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el </a:t>
            </a:r>
            <a:r>
              <a:rPr lang="es-ES" sz="2800" b="1" dirty="0"/>
              <a:t>gerente del  proyecto,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el </a:t>
            </a:r>
            <a:r>
              <a:rPr lang="es-ES" sz="2800" b="1" dirty="0"/>
              <a:t>gerente de instalación del sitio,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los </a:t>
            </a:r>
            <a:r>
              <a:rPr lang="es-ES" sz="2800" b="1" dirty="0"/>
              <a:t>subcontratistas</a:t>
            </a:r>
          </a:p>
          <a:p>
            <a:pPr marL="1366068" lvl="1" indent="-457200" algn="just">
              <a:buFont typeface="Wingdings" panose="05000000000000000000" pitchFamily="2" charset="2"/>
              <a:buChar char="q"/>
            </a:pPr>
            <a:r>
              <a:rPr lang="es-ES" sz="2800" b="1" dirty="0" smtClean="0"/>
              <a:t>y </a:t>
            </a:r>
            <a:r>
              <a:rPr lang="es-ES" sz="2800" b="1" dirty="0"/>
              <a:t>el centro nacional de control de electricidad</a:t>
            </a:r>
          </a:p>
        </p:txBody>
      </p:sp>
    </p:spTree>
    <p:extLst>
      <p:ext uri="{BB962C8B-B14F-4D97-AF65-F5344CB8AC3E}">
        <p14:creationId xmlns:p14="http://schemas.microsoft.com/office/powerpoint/2010/main" val="1740659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1175</TotalTime>
  <Words>375</Words>
  <Application>Microsoft Office PowerPoint</Application>
  <PresentationFormat>Personalizado</PresentationFormat>
  <Paragraphs>37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121</cp:revision>
  <dcterms:created xsi:type="dcterms:W3CDTF">2023-02-21T03:10:53Z</dcterms:created>
  <dcterms:modified xsi:type="dcterms:W3CDTF">2023-04-10T03:41:21Z</dcterms:modified>
</cp:coreProperties>
</file>